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0"/>
  </p:handoutMasterIdLst>
  <p:sldIdLst>
    <p:sldId id="318" r:id="rId2"/>
    <p:sldId id="307" r:id="rId3"/>
    <p:sldId id="306" r:id="rId4"/>
    <p:sldId id="317" r:id="rId5"/>
    <p:sldId id="313" r:id="rId6"/>
    <p:sldId id="308" r:id="rId7"/>
    <p:sldId id="309" r:id="rId8"/>
    <p:sldId id="269" r:id="rId9"/>
    <p:sldId id="276" r:id="rId10"/>
    <p:sldId id="271" r:id="rId11"/>
    <p:sldId id="310" r:id="rId12"/>
    <p:sldId id="279" r:id="rId13"/>
    <p:sldId id="316" r:id="rId14"/>
    <p:sldId id="311" r:id="rId15"/>
    <p:sldId id="312" r:id="rId16"/>
    <p:sldId id="286" r:id="rId17"/>
    <p:sldId id="288" r:id="rId18"/>
    <p:sldId id="314" r:id="rId19"/>
    <p:sldId id="298" r:id="rId20"/>
    <p:sldId id="315" r:id="rId21"/>
    <p:sldId id="267" r:id="rId22"/>
    <p:sldId id="277" r:id="rId23"/>
    <p:sldId id="257" r:id="rId24"/>
    <p:sldId id="289" r:id="rId25"/>
    <p:sldId id="297" r:id="rId26"/>
    <p:sldId id="295" r:id="rId27"/>
    <p:sldId id="319" r:id="rId28"/>
    <p:sldId id="303" r:id="rId29"/>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64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5" autoAdjust="0"/>
    <p:restoredTop sz="94660"/>
  </p:normalViewPr>
  <p:slideViewPr>
    <p:cSldViewPr snapToGrid="0">
      <p:cViewPr varScale="1">
        <p:scale>
          <a:sx n="101" d="100"/>
          <a:sy n="101" d="100"/>
        </p:scale>
        <p:origin x="120" y="6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F2095F7F-5116-408B-9AD3-C79AE49C1907}" type="datetimeFigureOut">
              <a:rPr lang="en-US" smtClean="0"/>
              <a:t>9/19/2016</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75214797-B42B-4EE1-861E-CDC73E761B93}" type="slidenum">
              <a:rPr lang="en-US" smtClean="0"/>
              <a:t>‹#›</a:t>
            </a:fld>
            <a:endParaRPr lang="en-US"/>
          </a:p>
        </p:txBody>
      </p:sp>
    </p:spTree>
    <p:extLst>
      <p:ext uri="{BB962C8B-B14F-4D97-AF65-F5344CB8AC3E}">
        <p14:creationId xmlns:p14="http://schemas.microsoft.com/office/powerpoint/2010/main" val="367751017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4F8B3E9-D326-4E15-A336-D908817E2174}" type="datetimeFigureOut">
              <a:rPr lang="en-US" smtClean="0"/>
              <a:pPr/>
              <a:t>9/19/2016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53BB1-B90A-4C15-8163-44D39AC9979C}" type="slidenum">
              <a:rPr lang="en-US" smtClean="0"/>
              <a:pPr/>
              <a:t>‹#›</a:t>
            </a:fld>
            <a:endParaRPr lang="en-US"/>
          </a:p>
        </p:txBody>
      </p:sp>
    </p:spTree>
    <p:extLst>
      <p:ext uri="{BB962C8B-B14F-4D97-AF65-F5344CB8AC3E}">
        <p14:creationId xmlns:p14="http://schemas.microsoft.com/office/powerpoint/2010/main" val="1380966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8B3E9-D326-4E15-A336-D908817E2174}" type="datetimeFigureOut">
              <a:rPr lang="en-US" smtClean="0"/>
              <a:pPr/>
              <a:t>9/19/2016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53BB1-B90A-4C15-8163-44D39AC9979C}" type="slidenum">
              <a:rPr lang="en-US" smtClean="0"/>
              <a:pPr/>
              <a:t>‹#›</a:t>
            </a:fld>
            <a:endParaRPr lang="en-US"/>
          </a:p>
        </p:txBody>
      </p:sp>
    </p:spTree>
    <p:extLst>
      <p:ext uri="{BB962C8B-B14F-4D97-AF65-F5344CB8AC3E}">
        <p14:creationId xmlns:p14="http://schemas.microsoft.com/office/powerpoint/2010/main" val="292642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8B3E9-D326-4E15-A336-D908817E2174}" type="datetimeFigureOut">
              <a:rPr lang="en-US" smtClean="0"/>
              <a:pPr/>
              <a:t>9/19/2016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53BB1-B90A-4C15-8163-44D39AC9979C}" type="slidenum">
              <a:rPr lang="en-US" smtClean="0"/>
              <a:pPr/>
              <a:t>‹#›</a:t>
            </a:fld>
            <a:endParaRPr lang="en-US"/>
          </a:p>
        </p:txBody>
      </p:sp>
    </p:spTree>
    <p:extLst>
      <p:ext uri="{BB962C8B-B14F-4D97-AF65-F5344CB8AC3E}">
        <p14:creationId xmlns:p14="http://schemas.microsoft.com/office/powerpoint/2010/main" val="1830176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8B3E9-D326-4E15-A336-D908817E2174}" type="datetimeFigureOut">
              <a:rPr lang="en-US" smtClean="0"/>
              <a:pPr/>
              <a:t>9/19/2016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53BB1-B90A-4C15-8163-44D39AC9979C}" type="slidenum">
              <a:rPr lang="en-US" smtClean="0"/>
              <a:pPr/>
              <a:t>‹#›</a:t>
            </a:fld>
            <a:endParaRPr lang="en-US"/>
          </a:p>
        </p:txBody>
      </p:sp>
    </p:spTree>
    <p:extLst>
      <p:ext uri="{BB962C8B-B14F-4D97-AF65-F5344CB8AC3E}">
        <p14:creationId xmlns:p14="http://schemas.microsoft.com/office/powerpoint/2010/main" val="4002998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F8B3E9-D326-4E15-A336-D908817E2174}" type="datetimeFigureOut">
              <a:rPr lang="en-US" smtClean="0"/>
              <a:pPr/>
              <a:t>9/19/2016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53BB1-B90A-4C15-8163-44D39AC9979C}" type="slidenum">
              <a:rPr lang="en-US" smtClean="0"/>
              <a:pPr/>
              <a:t>‹#›</a:t>
            </a:fld>
            <a:endParaRPr lang="en-US"/>
          </a:p>
        </p:txBody>
      </p:sp>
    </p:spTree>
    <p:extLst>
      <p:ext uri="{BB962C8B-B14F-4D97-AF65-F5344CB8AC3E}">
        <p14:creationId xmlns:p14="http://schemas.microsoft.com/office/powerpoint/2010/main" val="273887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F8B3E9-D326-4E15-A336-D908817E2174}" type="datetimeFigureOut">
              <a:rPr lang="en-US" smtClean="0"/>
              <a:pPr/>
              <a:t>9/19/2016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B53BB1-B90A-4C15-8163-44D39AC9979C}" type="slidenum">
              <a:rPr lang="en-US" smtClean="0"/>
              <a:pPr/>
              <a:t>‹#›</a:t>
            </a:fld>
            <a:endParaRPr lang="en-US"/>
          </a:p>
        </p:txBody>
      </p:sp>
    </p:spTree>
    <p:extLst>
      <p:ext uri="{BB962C8B-B14F-4D97-AF65-F5344CB8AC3E}">
        <p14:creationId xmlns:p14="http://schemas.microsoft.com/office/powerpoint/2010/main" val="92049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F8B3E9-D326-4E15-A336-D908817E2174}" type="datetimeFigureOut">
              <a:rPr lang="en-US" smtClean="0"/>
              <a:pPr/>
              <a:t>9/19/2016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B53BB1-B90A-4C15-8163-44D39AC9979C}" type="slidenum">
              <a:rPr lang="en-US" smtClean="0"/>
              <a:pPr/>
              <a:t>‹#›</a:t>
            </a:fld>
            <a:endParaRPr lang="en-US"/>
          </a:p>
        </p:txBody>
      </p:sp>
    </p:spTree>
    <p:extLst>
      <p:ext uri="{BB962C8B-B14F-4D97-AF65-F5344CB8AC3E}">
        <p14:creationId xmlns:p14="http://schemas.microsoft.com/office/powerpoint/2010/main" val="70858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F8B3E9-D326-4E15-A336-D908817E2174}" type="datetimeFigureOut">
              <a:rPr lang="en-US" smtClean="0"/>
              <a:pPr/>
              <a:t>9/19/2016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B53BB1-B90A-4C15-8163-44D39AC9979C}" type="slidenum">
              <a:rPr lang="en-US" smtClean="0"/>
              <a:pPr/>
              <a:t>‹#›</a:t>
            </a:fld>
            <a:endParaRPr lang="en-US"/>
          </a:p>
        </p:txBody>
      </p:sp>
    </p:spTree>
    <p:extLst>
      <p:ext uri="{BB962C8B-B14F-4D97-AF65-F5344CB8AC3E}">
        <p14:creationId xmlns:p14="http://schemas.microsoft.com/office/powerpoint/2010/main" val="3142322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8B3E9-D326-4E15-A336-D908817E2174}" type="datetimeFigureOut">
              <a:rPr lang="en-US" smtClean="0"/>
              <a:pPr/>
              <a:t>9/19/2016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B53BB1-B90A-4C15-8163-44D39AC9979C}" type="slidenum">
              <a:rPr lang="en-US" smtClean="0"/>
              <a:pPr/>
              <a:t>‹#›</a:t>
            </a:fld>
            <a:endParaRPr lang="en-US"/>
          </a:p>
        </p:txBody>
      </p:sp>
    </p:spTree>
    <p:extLst>
      <p:ext uri="{BB962C8B-B14F-4D97-AF65-F5344CB8AC3E}">
        <p14:creationId xmlns:p14="http://schemas.microsoft.com/office/powerpoint/2010/main" val="446113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F8B3E9-D326-4E15-A336-D908817E2174}" type="datetimeFigureOut">
              <a:rPr lang="en-US" smtClean="0"/>
              <a:pPr/>
              <a:t>9/19/2016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B53BB1-B90A-4C15-8163-44D39AC9979C}" type="slidenum">
              <a:rPr lang="en-US" smtClean="0"/>
              <a:pPr/>
              <a:t>‹#›</a:t>
            </a:fld>
            <a:endParaRPr lang="en-US"/>
          </a:p>
        </p:txBody>
      </p:sp>
    </p:spTree>
    <p:extLst>
      <p:ext uri="{BB962C8B-B14F-4D97-AF65-F5344CB8AC3E}">
        <p14:creationId xmlns:p14="http://schemas.microsoft.com/office/powerpoint/2010/main" val="3110121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F8B3E9-D326-4E15-A336-D908817E2174}" type="datetimeFigureOut">
              <a:rPr lang="en-US" smtClean="0"/>
              <a:pPr/>
              <a:t>9/19/2016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B53BB1-B90A-4C15-8163-44D39AC9979C}" type="slidenum">
              <a:rPr lang="en-US" smtClean="0"/>
              <a:pPr/>
              <a:t>‹#›</a:t>
            </a:fld>
            <a:endParaRPr lang="en-US"/>
          </a:p>
        </p:txBody>
      </p:sp>
    </p:spTree>
    <p:extLst>
      <p:ext uri="{BB962C8B-B14F-4D97-AF65-F5344CB8AC3E}">
        <p14:creationId xmlns:p14="http://schemas.microsoft.com/office/powerpoint/2010/main" val="1953535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8B3E9-D326-4E15-A336-D908817E2174}" type="datetimeFigureOut">
              <a:rPr lang="en-US" smtClean="0"/>
              <a:pPr/>
              <a:t>9/19/2016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B53BB1-B90A-4C15-8163-44D39AC9979C}" type="slidenum">
              <a:rPr lang="en-US" smtClean="0"/>
              <a:pPr/>
              <a:t>‹#›</a:t>
            </a:fld>
            <a:endParaRPr lang="en-US"/>
          </a:p>
        </p:txBody>
      </p:sp>
    </p:spTree>
    <p:extLst>
      <p:ext uri="{BB962C8B-B14F-4D97-AF65-F5344CB8AC3E}">
        <p14:creationId xmlns:p14="http://schemas.microsoft.com/office/powerpoint/2010/main" val="4087867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a:xfrm>
            <a:off x="1495425" y="3122613"/>
            <a:ext cx="9144000" cy="2387600"/>
          </a:xfrm>
        </p:spPr>
        <p:txBody>
          <a:bodyPr>
            <a:normAutofit/>
          </a:bodyPr>
          <a:lstStyle/>
          <a:p>
            <a:r>
              <a:rPr lang="en-US" sz="5000" dirty="0"/>
              <a:t>The Andover Rotary Club</a:t>
            </a:r>
            <a:br>
              <a:rPr lang="en-US" sz="5000" dirty="0"/>
            </a:br>
            <a:r>
              <a:rPr lang="en-US" sz="3000" dirty="0"/>
              <a:t>is requesting help with its</a:t>
            </a:r>
            <a:br>
              <a:rPr lang="en-US" sz="5000" dirty="0"/>
            </a:br>
            <a:r>
              <a:rPr lang="en-US" sz="5000" dirty="0"/>
              <a:t>2016 International Project</a:t>
            </a:r>
          </a:p>
        </p:txBody>
      </p:sp>
      <p:sp>
        <p:nvSpPr>
          <p:cNvPr id="4" name="Subtitle 3"/>
          <p:cNvSpPr>
            <a:spLocks noGrp="1"/>
          </p:cNvSpPr>
          <p:nvPr>
            <p:ph type="subTitle" idx="1"/>
          </p:nvPr>
        </p:nvSpPr>
        <p:spPr>
          <a:xfrm>
            <a:off x="1628775" y="5707162"/>
            <a:ext cx="9144000" cy="903188"/>
          </a:xfrm>
        </p:spPr>
        <p:txBody>
          <a:bodyPr>
            <a:normAutofit/>
          </a:bodyPr>
          <a:lstStyle/>
          <a:p>
            <a:r>
              <a:rPr lang="en-US" dirty="0"/>
              <a:t>Providing clean and reliable water to the </a:t>
            </a:r>
            <a:r>
              <a:rPr lang="en-US" dirty="0" err="1"/>
              <a:t>Zvidosvevanhu</a:t>
            </a:r>
            <a:r>
              <a:rPr lang="en-US" dirty="0"/>
              <a:t> school in Zimbabwe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2716" y="0"/>
            <a:ext cx="5101593" cy="3251299"/>
          </a:xfrm>
          <a:prstGeom prst="rect">
            <a:avLst/>
          </a:prstGeom>
        </p:spPr>
      </p:pic>
    </p:spTree>
    <p:extLst>
      <p:ext uri="{BB962C8B-B14F-4D97-AF65-F5344CB8AC3E}">
        <p14:creationId xmlns:p14="http://schemas.microsoft.com/office/powerpoint/2010/main" val="789090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6316" y="554476"/>
            <a:ext cx="8333654" cy="5535039"/>
          </a:xfrm>
          <a:prstGeom prst="rect">
            <a:avLst/>
          </a:prstGeom>
        </p:spPr>
      </p:pic>
      <p:sp>
        <p:nvSpPr>
          <p:cNvPr id="3" name="Title 2"/>
          <p:cNvSpPr>
            <a:spLocks noGrp="1"/>
          </p:cNvSpPr>
          <p:nvPr>
            <p:ph type="title"/>
          </p:nvPr>
        </p:nvSpPr>
        <p:spPr>
          <a:xfrm>
            <a:off x="427994" y="3117714"/>
            <a:ext cx="2665401" cy="408562"/>
          </a:xfrm>
        </p:spPr>
        <p:txBody>
          <a:bodyPr>
            <a:noAutofit/>
          </a:bodyPr>
          <a:lstStyle/>
          <a:p>
            <a:r>
              <a:rPr lang="en-US" sz="2400" dirty="0"/>
              <a:t>Morning Assembly at </a:t>
            </a:r>
            <a:r>
              <a:rPr lang="en-US" sz="2400" dirty="0" err="1"/>
              <a:t>Ruware</a:t>
            </a:r>
            <a:endParaRPr lang="en-US" sz="2400" dirty="0"/>
          </a:p>
        </p:txBody>
      </p:sp>
    </p:spTree>
    <p:extLst>
      <p:ext uri="{BB962C8B-B14F-4D97-AF65-F5344CB8AC3E}">
        <p14:creationId xmlns:p14="http://schemas.microsoft.com/office/powerpoint/2010/main" val="1055740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1188704" y="1398878"/>
            <a:ext cx="3932237" cy="2454442"/>
          </a:xfrm>
        </p:spPr>
        <p:txBody>
          <a:bodyPr>
            <a:noAutofit/>
          </a:bodyPr>
          <a:lstStyle/>
          <a:p>
            <a:r>
              <a:rPr lang="en-US" sz="2400" dirty="0"/>
              <a:t>In our 2015 visit to </a:t>
            </a:r>
            <a:r>
              <a:rPr lang="en-US" sz="2400" dirty="0" err="1"/>
              <a:t>Ruware</a:t>
            </a:r>
            <a:r>
              <a:rPr lang="en-US" sz="2400" dirty="0"/>
              <a:t> school, this holding tank was down to two feet of water.</a:t>
            </a:r>
          </a:p>
          <a:p>
            <a:r>
              <a:rPr lang="en-US" sz="2400" dirty="0"/>
              <a:t>Power cuts are common in Zimbabwe.  Without electricity to run the water pump, the school was unable to keep the holding tank full.</a:t>
            </a:r>
          </a:p>
          <a:p>
            <a:r>
              <a:rPr lang="en-US" sz="2400" dirty="0"/>
              <a:t>The students were at risk of running completely out of water.</a:t>
            </a:r>
          </a:p>
        </p:txBody>
      </p:sp>
      <p:pic>
        <p:nvPicPr>
          <p:cNvPr id="10" name="Picture Placeholder 9"/>
          <p:cNvPicPr>
            <a:picLocks noGrp="1" noChangeAspect="1"/>
          </p:cNvPicPr>
          <p:nvPr>
            <p:ph type="pic" idx="1"/>
          </p:nvPr>
        </p:nvPicPr>
        <p:blipFill>
          <a:blip r:embed="rId2" cstate="print">
            <a:extLst>
              <a:ext uri="{28A0092B-C50C-407E-A947-70E740481C1C}">
                <a14:useLocalDpi xmlns:a14="http://schemas.microsoft.com/office/drawing/2010/main" val="0"/>
              </a:ext>
            </a:extLst>
          </a:blip>
          <a:stretch>
            <a:fillRect/>
          </a:stretch>
        </p:blipFill>
        <p:spPr>
          <a:xfrm>
            <a:off x="7024020" y="322258"/>
            <a:ext cx="4085111" cy="6150732"/>
          </a:xfrm>
        </p:spPr>
      </p:pic>
    </p:spTree>
    <p:extLst>
      <p:ext uri="{BB962C8B-B14F-4D97-AF65-F5344CB8AC3E}">
        <p14:creationId xmlns:p14="http://schemas.microsoft.com/office/powerpoint/2010/main" val="2429499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2077" y="987424"/>
            <a:ext cx="7337818" cy="4873625"/>
          </a:xfrm>
          <a:prstGeom prst="rect">
            <a:avLst/>
          </a:prstGeom>
        </p:spPr>
      </p:pic>
      <p:sp>
        <p:nvSpPr>
          <p:cNvPr id="4" name="Picture Placeholder 3"/>
          <p:cNvSpPr>
            <a:spLocks noGrp="1"/>
          </p:cNvSpPr>
          <p:nvPr>
            <p:ph type="pic" idx="1"/>
          </p:nvPr>
        </p:nvSpPr>
        <p:spPr/>
      </p:sp>
      <p:sp>
        <p:nvSpPr>
          <p:cNvPr id="5" name="Text Placeholder 4"/>
          <p:cNvSpPr>
            <a:spLocks noGrp="1"/>
          </p:cNvSpPr>
          <p:nvPr>
            <p:ph type="body" sz="half" idx="2"/>
          </p:nvPr>
        </p:nvSpPr>
        <p:spPr>
          <a:xfrm>
            <a:off x="550053" y="1269915"/>
            <a:ext cx="3467517" cy="2154321"/>
          </a:xfrm>
        </p:spPr>
        <p:txBody>
          <a:bodyPr>
            <a:noAutofit/>
          </a:bodyPr>
          <a:lstStyle/>
          <a:p>
            <a:r>
              <a:rPr lang="en-US" sz="2400" dirty="0"/>
              <a:t>Upon our return from Zimbabwe, the </a:t>
            </a:r>
            <a:r>
              <a:rPr lang="en-US" sz="2400" dirty="0" err="1"/>
              <a:t>CRAWTrust</a:t>
            </a:r>
            <a:r>
              <a:rPr lang="en-US" sz="2400" dirty="0"/>
              <a:t> appealed to the Rotary Club Of Andover.  </a:t>
            </a:r>
          </a:p>
          <a:p>
            <a:r>
              <a:rPr lang="en-US" sz="2400" dirty="0"/>
              <a:t>In short order, they approved the purchase of a new generator.</a:t>
            </a:r>
          </a:p>
          <a:p>
            <a:r>
              <a:rPr lang="en-US" sz="2400" dirty="0"/>
              <a:t>The school now has a reliable way to ensure the pump keeps running to supply water.  </a:t>
            </a:r>
          </a:p>
        </p:txBody>
      </p:sp>
    </p:spTree>
    <p:extLst>
      <p:ext uri="{BB962C8B-B14F-4D97-AF65-F5344CB8AC3E}">
        <p14:creationId xmlns:p14="http://schemas.microsoft.com/office/powerpoint/2010/main" val="347028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6428" y="756324"/>
            <a:ext cx="8066170" cy="5357381"/>
          </a:xfrm>
          <a:prstGeom prst="rect">
            <a:avLst/>
          </a:prstGeom>
        </p:spPr>
      </p:pic>
      <p:sp>
        <p:nvSpPr>
          <p:cNvPr id="6" name="TextBox 5"/>
          <p:cNvSpPr txBox="1"/>
          <p:nvPr/>
        </p:nvSpPr>
        <p:spPr>
          <a:xfrm>
            <a:off x="712167" y="3265737"/>
            <a:ext cx="2566054" cy="1200329"/>
          </a:xfrm>
          <a:prstGeom prst="rect">
            <a:avLst/>
          </a:prstGeom>
          <a:noFill/>
        </p:spPr>
        <p:txBody>
          <a:bodyPr wrap="square" rtlCol="0">
            <a:spAutoFit/>
          </a:bodyPr>
          <a:lstStyle/>
          <a:p>
            <a:r>
              <a:rPr lang="en-US" sz="2400" dirty="0"/>
              <a:t>This is </a:t>
            </a:r>
            <a:r>
              <a:rPr lang="en-US" sz="2400" dirty="0" err="1"/>
              <a:t>Zvidosvevanhu</a:t>
            </a:r>
            <a:r>
              <a:rPr lang="en-US" sz="2400" dirty="0"/>
              <a:t> School</a:t>
            </a:r>
          </a:p>
        </p:txBody>
      </p:sp>
    </p:spTree>
    <p:extLst>
      <p:ext uri="{BB962C8B-B14F-4D97-AF65-F5344CB8AC3E}">
        <p14:creationId xmlns:p14="http://schemas.microsoft.com/office/powerpoint/2010/main" val="3389134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7943" r="7943"/>
          <a:stretch>
            <a:fillRect/>
          </a:stretch>
        </p:blipFill>
        <p:spPr>
          <a:xfrm>
            <a:off x="4263022" y="491314"/>
            <a:ext cx="7471746" cy="5899758"/>
          </a:xfrm>
        </p:spPr>
      </p:pic>
      <p:sp>
        <p:nvSpPr>
          <p:cNvPr id="4" name="Text Placeholder 3"/>
          <p:cNvSpPr>
            <a:spLocks noGrp="1"/>
          </p:cNvSpPr>
          <p:nvPr>
            <p:ph type="body" sz="half" idx="2"/>
          </p:nvPr>
        </p:nvSpPr>
        <p:spPr>
          <a:xfrm>
            <a:off x="593387" y="1047751"/>
            <a:ext cx="3093397" cy="4914900"/>
          </a:xfrm>
        </p:spPr>
        <p:txBody>
          <a:bodyPr>
            <a:normAutofit fontScale="92500"/>
          </a:bodyPr>
          <a:lstStyle/>
          <a:p>
            <a:r>
              <a:rPr lang="en-US" sz="2600" dirty="0" err="1"/>
              <a:t>Zvidosvevanhu</a:t>
            </a:r>
            <a:r>
              <a:rPr lang="en-US" sz="2600" dirty="0"/>
              <a:t> is a </a:t>
            </a:r>
            <a:r>
              <a:rPr lang="en-US" sz="2600" dirty="0" err="1"/>
              <a:t>hodge</a:t>
            </a:r>
            <a:r>
              <a:rPr lang="en-US" sz="2600" dirty="0"/>
              <a:t> podge of buildings.  It had only ten desks when we were there in October of 2015. Those desks seated 30-40 students out of 170.  </a:t>
            </a:r>
          </a:p>
          <a:p>
            <a:r>
              <a:rPr lang="en-US" sz="2600" dirty="0"/>
              <a:t>The Rotary Club of Andover once again came through and agreed to match us desk for desk up to twenty desks. </a:t>
            </a:r>
          </a:p>
          <a:p>
            <a:endParaRPr lang="en-US" dirty="0"/>
          </a:p>
        </p:txBody>
      </p:sp>
    </p:spTree>
    <p:extLst>
      <p:ext uri="{BB962C8B-B14F-4D97-AF65-F5344CB8AC3E}">
        <p14:creationId xmlns:p14="http://schemas.microsoft.com/office/powerpoint/2010/main" val="418082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878" r="878"/>
          <a:stretch>
            <a:fillRect/>
          </a:stretch>
        </p:blipFill>
        <p:spPr>
          <a:xfrm>
            <a:off x="3854493" y="411042"/>
            <a:ext cx="7656540" cy="6045673"/>
          </a:xfrm>
        </p:spPr>
      </p:pic>
      <p:sp>
        <p:nvSpPr>
          <p:cNvPr id="4" name="Text Placeholder 3"/>
          <p:cNvSpPr>
            <a:spLocks noGrp="1"/>
          </p:cNvSpPr>
          <p:nvPr>
            <p:ph type="body" sz="half" idx="2"/>
          </p:nvPr>
        </p:nvSpPr>
        <p:spPr>
          <a:xfrm>
            <a:off x="702993" y="1304926"/>
            <a:ext cx="2555165" cy="4552950"/>
          </a:xfrm>
        </p:spPr>
        <p:txBody>
          <a:bodyPr>
            <a:normAutofit/>
          </a:bodyPr>
          <a:lstStyle/>
          <a:p>
            <a:r>
              <a:rPr lang="en-US" sz="2400" dirty="0"/>
              <a:t>We put the word out and in a matter of days raised enough for twenty desks (and a few extra).  With the matching twenty desks from The Rotary Club of Andover, we had all the students off the ground.</a:t>
            </a:r>
          </a:p>
          <a:p>
            <a:endParaRPr lang="en-US" dirty="0"/>
          </a:p>
        </p:txBody>
      </p:sp>
    </p:spTree>
    <p:extLst>
      <p:ext uri="{BB962C8B-B14F-4D97-AF65-F5344CB8AC3E}">
        <p14:creationId xmlns:p14="http://schemas.microsoft.com/office/powerpoint/2010/main" val="1267451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27724" y="637161"/>
            <a:ext cx="8289713" cy="5505855"/>
          </a:xfrm>
        </p:spPr>
      </p:pic>
      <p:sp>
        <p:nvSpPr>
          <p:cNvPr id="2" name="TextBox 1"/>
          <p:cNvSpPr txBox="1"/>
          <p:nvPr/>
        </p:nvSpPr>
        <p:spPr>
          <a:xfrm>
            <a:off x="573932" y="2974591"/>
            <a:ext cx="2937753" cy="1569660"/>
          </a:xfrm>
          <a:prstGeom prst="rect">
            <a:avLst/>
          </a:prstGeom>
          <a:noFill/>
        </p:spPr>
        <p:txBody>
          <a:bodyPr wrap="square" rtlCol="0">
            <a:spAutoFit/>
          </a:bodyPr>
          <a:lstStyle/>
          <a:p>
            <a:r>
              <a:rPr lang="en-US" sz="2400" dirty="0"/>
              <a:t>This is May 2016 with some proud youngsters behind their new desks.</a:t>
            </a:r>
          </a:p>
        </p:txBody>
      </p:sp>
    </p:spTree>
    <p:extLst>
      <p:ext uri="{BB962C8B-B14F-4D97-AF65-F5344CB8AC3E}">
        <p14:creationId xmlns:p14="http://schemas.microsoft.com/office/powerpoint/2010/main" val="4167390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9814" t="1" r="29255" b="-2098"/>
          <a:stretch/>
        </p:blipFill>
        <p:spPr>
          <a:xfrm>
            <a:off x="3047117" y="243192"/>
            <a:ext cx="8658499" cy="6507804"/>
          </a:xfrm>
        </p:spPr>
      </p:pic>
      <p:sp>
        <p:nvSpPr>
          <p:cNvPr id="5" name="TextBox 4"/>
          <p:cNvSpPr txBox="1"/>
          <p:nvPr/>
        </p:nvSpPr>
        <p:spPr>
          <a:xfrm>
            <a:off x="851983" y="1788934"/>
            <a:ext cx="3188368" cy="3416320"/>
          </a:xfrm>
          <a:prstGeom prst="rect">
            <a:avLst/>
          </a:prstGeom>
          <a:noFill/>
        </p:spPr>
        <p:txBody>
          <a:bodyPr wrap="square" rtlCol="0">
            <a:spAutoFit/>
          </a:bodyPr>
          <a:lstStyle/>
          <a:p>
            <a:pPr algn="ctr"/>
            <a:r>
              <a:rPr lang="en-US" sz="2400" dirty="0"/>
              <a:t>The language spoken in this part of Zimbabwe is Shona.  </a:t>
            </a:r>
            <a:r>
              <a:rPr lang="en-US" sz="2400" dirty="0" err="1"/>
              <a:t>Zvidosvevanhu</a:t>
            </a:r>
            <a:r>
              <a:rPr lang="en-US" sz="2400" dirty="0"/>
              <a:t> means “interest of the people”</a:t>
            </a:r>
          </a:p>
          <a:p>
            <a:pPr algn="ctr"/>
            <a:endParaRPr lang="en-US" sz="2400" dirty="0"/>
          </a:p>
          <a:p>
            <a:pPr algn="ctr"/>
            <a:r>
              <a:rPr lang="en-US" sz="2400" dirty="0"/>
              <a:t>Fortunately for us, Everyone smiles</a:t>
            </a:r>
          </a:p>
          <a:p>
            <a:pPr algn="ctr"/>
            <a:r>
              <a:rPr lang="en-US" sz="2400" dirty="0"/>
              <a:t> in the same language.</a:t>
            </a:r>
          </a:p>
        </p:txBody>
      </p:sp>
    </p:spTree>
    <p:extLst>
      <p:ext uri="{BB962C8B-B14F-4D97-AF65-F5344CB8AC3E}">
        <p14:creationId xmlns:p14="http://schemas.microsoft.com/office/powerpoint/2010/main" val="2304160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7996" r="7996"/>
          <a:stretch>
            <a:fillRect/>
          </a:stretch>
        </p:blipFill>
        <p:spPr>
          <a:xfrm>
            <a:off x="4556067" y="659182"/>
            <a:ext cx="7003601" cy="5530107"/>
          </a:xfrm>
        </p:spPr>
      </p:pic>
      <p:sp>
        <p:nvSpPr>
          <p:cNvPr id="4" name="Text Placeholder 3"/>
          <p:cNvSpPr>
            <a:spLocks noGrp="1"/>
          </p:cNvSpPr>
          <p:nvPr>
            <p:ph type="body" sz="half" idx="2"/>
          </p:nvPr>
        </p:nvSpPr>
        <p:spPr>
          <a:xfrm>
            <a:off x="363133" y="2438400"/>
            <a:ext cx="3932237" cy="2676525"/>
          </a:xfrm>
        </p:spPr>
        <p:txBody>
          <a:bodyPr>
            <a:normAutofit/>
          </a:bodyPr>
          <a:lstStyle/>
          <a:p>
            <a:r>
              <a:rPr lang="en-US" sz="2400" dirty="0"/>
              <a:t>This is the site of the new </a:t>
            </a:r>
            <a:r>
              <a:rPr lang="en-US" sz="2400" dirty="0" err="1"/>
              <a:t>Zvidosvevanhu</a:t>
            </a:r>
            <a:r>
              <a:rPr lang="en-US" sz="2400" dirty="0"/>
              <a:t> school as it looked in the fall of 2015.</a:t>
            </a:r>
          </a:p>
          <a:p>
            <a:r>
              <a:rPr lang="en-US" sz="2400" dirty="0"/>
              <a:t>There is no water supply for building or drinking at this site.</a:t>
            </a:r>
          </a:p>
          <a:p>
            <a:endParaRPr lang="en-US" dirty="0"/>
          </a:p>
        </p:txBody>
      </p:sp>
    </p:spTree>
    <p:extLst>
      <p:ext uri="{BB962C8B-B14F-4D97-AF65-F5344CB8AC3E}">
        <p14:creationId xmlns:p14="http://schemas.microsoft.com/office/powerpoint/2010/main" val="2672722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07321" y="797667"/>
            <a:ext cx="7441662" cy="4961107"/>
          </a:xfrm>
        </p:spPr>
      </p:pic>
      <p:sp>
        <p:nvSpPr>
          <p:cNvPr id="2" name="TextBox 1"/>
          <p:cNvSpPr txBox="1"/>
          <p:nvPr/>
        </p:nvSpPr>
        <p:spPr>
          <a:xfrm>
            <a:off x="592171" y="981058"/>
            <a:ext cx="3326860" cy="4154984"/>
          </a:xfrm>
          <a:prstGeom prst="rect">
            <a:avLst/>
          </a:prstGeom>
          <a:noFill/>
        </p:spPr>
        <p:txBody>
          <a:bodyPr wrap="square" rtlCol="0">
            <a:spAutoFit/>
          </a:bodyPr>
          <a:lstStyle/>
          <a:p>
            <a:r>
              <a:rPr lang="en-US" sz="2400" dirty="0"/>
              <a:t>This is the progress made in seven months time.  It’s a difficult community project when water to make bricks and mix cement must be carried from the river in five gallon buckets.</a:t>
            </a:r>
          </a:p>
          <a:p>
            <a:endParaRPr lang="en-US" sz="2400" dirty="0"/>
          </a:p>
          <a:p>
            <a:r>
              <a:rPr lang="en-US" sz="2400" dirty="0"/>
              <a:t>The Chiredzi River is in the Core Wildlife Area.</a:t>
            </a:r>
          </a:p>
        </p:txBody>
      </p:sp>
    </p:spTree>
    <p:extLst>
      <p:ext uri="{BB962C8B-B14F-4D97-AF65-F5344CB8AC3E}">
        <p14:creationId xmlns:p14="http://schemas.microsoft.com/office/powerpoint/2010/main" val="257120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0964" y="410183"/>
            <a:ext cx="6010072" cy="6010072"/>
          </a:xfrm>
          <a:prstGeom prst="rect">
            <a:avLst/>
          </a:prstGeom>
        </p:spPr>
      </p:pic>
    </p:spTree>
    <p:extLst>
      <p:ext uri="{BB962C8B-B14F-4D97-AF65-F5344CB8AC3E}">
        <p14:creationId xmlns:p14="http://schemas.microsoft.com/office/powerpoint/2010/main" val="1339463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8215" y="469229"/>
            <a:ext cx="3885691" cy="585036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5842" y="469230"/>
            <a:ext cx="3885691" cy="5850367"/>
          </a:xfrm>
          <a:prstGeom prst="rect">
            <a:avLst/>
          </a:prstGeom>
        </p:spPr>
      </p:pic>
      <p:sp>
        <p:nvSpPr>
          <p:cNvPr id="7" name="TextBox 6"/>
          <p:cNvSpPr txBox="1"/>
          <p:nvPr/>
        </p:nvSpPr>
        <p:spPr>
          <a:xfrm>
            <a:off x="517360" y="487025"/>
            <a:ext cx="2538919" cy="6370975"/>
          </a:xfrm>
          <a:prstGeom prst="rect">
            <a:avLst/>
          </a:prstGeom>
          <a:noFill/>
        </p:spPr>
        <p:txBody>
          <a:bodyPr wrap="square" rtlCol="0">
            <a:spAutoFit/>
          </a:bodyPr>
          <a:lstStyle/>
          <a:p>
            <a:r>
              <a:rPr lang="en-US" sz="2400" dirty="0"/>
              <a:t>Establishing a water source to the new </a:t>
            </a:r>
            <a:r>
              <a:rPr lang="en-US" sz="2400" dirty="0" err="1"/>
              <a:t>Zvidosvevanhu</a:t>
            </a:r>
            <a:r>
              <a:rPr lang="en-US" sz="2400" dirty="0"/>
              <a:t> school is a high priority.  </a:t>
            </a:r>
          </a:p>
          <a:p>
            <a:endParaRPr lang="en-US" sz="2400" dirty="0"/>
          </a:p>
          <a:p>
            <a:r>
              <a:rPr lang="en-US" sz="2400" dirty="0"/>
              <a:t>Not only will it help expedite the construction of the new school, it will provide a clean water supply to the students and eliminate the need to enter the Core Wildlife Area.</a:t>
            </a:r>
          </a:p>
        </p:txBody>
      </p:sp>
    </p:spTree>
    <p:extLst>
      <p:ext uri="{BB962C8B-B14F-4D97-AF65-F5344CB8AC3E}">
        <p14:creationId xmlns:p14="http://schemas.microsoft.com/office/powerpoint/2010/main" val="1098724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65843" y="807395"/>
            <a:ext cx="7864976" cy="5223753"/>
          </a:xfrm>
        </p:spPr>
      </p:pic>
      <p:sp>
        <p:nvSpPr>
          <p:cNvPr id="2" name="TextBox 1"/>
          <p:cNvSpPr txBox="1"/>
          <p:nvPr/>
        </p:nvSpPr>
        <p:spPr>
          <a:xfrm>
            <a:off x="545560" y="233783"/>
            <a:ext cx="2791839" cy="6370975"/>
          </a:xfrm>
          <a:prstGeom prst="rect">
            <a:avLst/>
          </a:prstGeom>
          <a:noFill/>
        </p:spPr>
        <p:txBody>
          <a:bodyPr wrap="square" rtlCol="0">
            <a:spAutoFit/>
          </a:bodyPr>
          <a:lstStyle/>
          <a:p>
            <a:r>
              <a:rPr lang="en-US" sz="2400" dirty="0"/>
              <a:t>Once we have achieved our goal to provide water, our long term project is to provide one hot meal each school day to the students of both schools.</a:t>
            </a:r>
          </a:p>
          <a:p>
            <a:endParaRPr lang="en-US" sz="2400" dirty="0"/>
          </a:p>
          <a:p>
            <a:r>
              <a:rPr lang="en-US" sz="2400" dirty="0"/>
              <a:t>Many of these children walk miles a day to attend school with nothing to eat while there.  </a:t>
            </a:r>
          </a:p>
          <a:p>
            <a:endParaRPr lang="en-US" sz="2400" dirty="0"/>
          </a:p>
          <a:p>
            <a:r>
              <a:rPr lang="en-US" sz="2400" dirty="0"/>
              <a:t>It’s tough to learn on an empty stomach.</a:t>
            </a:r>
          </a:p>
        </p:txBody>
      </p:sp>
    </p:spTree>
    <p:extLst>
      <p:ext uri="{BB962C8B-B14F-4D97-AF65-F5344CB8AC3E}">
        <p14:creationId xmlns:p14="http://schemas.microsoft.com/office/powerpoint/2010/main" val="2595652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5830" y="680936"/>
            <a:ext cx="8245776" cy="5476672"/>
          </a:xfrm>
          <a:prstGeom prst="rect">
            <a:avLst/>
          </a:prstGeom>
        </p:spPr>
      </p:pic>
      <p:sp>
        <p:nvSpPr>
          <p:cNvPr id="3" name="TextBox 2"/>
          <p:cNvSpPr txBox="1"/>
          <p:nvPr/>
        </p:nvSpPr>
        <p:spPr>
          <a:xfrm>
            <a:off x="623382" y="2005077"/>
            <a:ext cx="2597285" cy="2677656"/>
          </a:xfrm>
          <a:prstGeom prst="rect">
            <a:avLst/>
          </a:prstGeom>
          <a:noFill/>
        </p:spPr>
        <p:txBody>
          <a:bodyPr wrap="square" rtlCol="0">
            <a:spAutoFit/>
          </a:bodyPr>
          <a:lstStyle/>
          <a:p>
            <a:r>
              <a:rPr lang="en-US" sz="2400" dirty="0"/>
              <a:t>This ambitious goal will require the involvement of  the community to cook and serve the students at each school.</a:t>
            </a:r>
          </a:p>
        </p:txBody>
      </p:sp>
    </p:spTree>
    <p:extLst>
      <p:ext uri="{BB962C8B-B14F-4D97-AF65-F5344CB8AC3E}">
        <p14:creationId xmlns:p14="http://schemas.microsoft.com/office/powerpoint/2010/main" val="7831123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7785" r="7785"/>
          <a:stretch>
            <a:fillRect/>
          </a:stretch>
        </p:blipFill>
        <p:spPr/>
      </p:pic>
      <p:sp>
        <p:nvSpPr>
          <p:cNvPr id="3" name="Text Placeholder 2"/>
          <p:cNvSpPr>
            <a:spLocks noGrp="1"/>
          </p:cNvSpPr>
          <p:nvPr>
            <p:ph type="body" sz="half" idx="2"/>
          </p:nvPr>
        </p:nvSpPr>
        <p:spPr>
          <a:xfrm>
            <a:off x="505839" y="1458158"/>
            <a:ext cx="4120273" cy="3932157"/>
          </a:xfrm>
        </p:spPr>
        <p:txBody>
          <a:bodyPr>
            <a:normAutofit/>
          </a:bodyPr>
          <a:lstStyle/>
          <a:p>
            <a:r>
              <a:rPr lang="en-US" dirty="0"/>
              <a:t>In addition to an official government in Zimbabwe, there are traditional leaders.  </a:t>
            </a:r>
          </a:p>
          <a:p>
            <a:r>
              <a:rPr lang="en-US" dirty="0"/>
              <a:t>This is chief </a:t>
            </a:r>
            <a:r>
              <a:rPr lang="en-US" dirty="0" err="1"/>
              <a:t>Tshovani</a:t>
            </a:r>
            <a:r>
              <a:rPr lang="en-US" dirty="0"/>
              <a:t>, standing second from the right, and his son Felix, (junior chief), far right.</a:t>
            </a:r>
          </a:p>
          <a:p>
            <a:r>
              <a:rPr lang="en-US" dirty="0"/>
              <a:t>The chief supports our efforts in the CRC.  He   encourages the community to help us find and stop wildlife and habitat poachers.  He understands the necessity of preserving the wildlife for tourism and job creation, while keeping his people safe and out of the Core Wildlife Area.</a:t>
            </a:r>
          </a:p>
          <a:p>
            <a:r>
              <a:rPr lang="en-US" dirty="0"/>
              <a:t>His ability to gather the manpower to feed the students will be instrumental in achieving our goals.</a:t>
            </a:r>
          </a:p>
          <a:p>
            <a:r>
              <a:rPr lang="en-US" dirty="0"/>
              <a:t>By working together we can improve lives.</a:t>
            </a:r>
          </a:p>
          <a:p>
            <a:endParaRPr lang="en-US" dirty="0"/>
          </a:p>
        </p:txBody>
      </p:sp>
    </p:spTree>
    <p:extLst>
      <p:ext uri="{BB962C8B-B14F-4D97-AF65-F5344CB8AC3E}">
        <p14:creationId xmlns:p14="http://schemas.microsoft.com/office/powerpoint/2010/main" val="4058232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00680" y="243193"/>
            <a:ext cx="8187192" cy="5437762"/>
          </a:xfrm>
        </p:spPr>
      </p:pic>
      <p:sp>
        <p:nvSpPr>
          <p:cNvPr id="2" name="TextBox 1"/>
          <p:cNvSpPr txBox="1"/>
          <p:nvPr/>
        </p:nvSpPr>
        <p:spPr>
          <a:xfrm>
            <a:off x="652159" y="2257582"/>
            <a:ext cx="2655651" cy="2308324"/>
          </a:xfrm>
          <a:prstGeom prst="rect">
            <a:avLst/>
          </a:prstGeom>
          <a:noFill/>
        </p:spPr>
        <p:txBody>
          <a:bodyPr wrap="square" rtlCol="0">
            <a:spAutoFit/>
          </a:bodyPr>
          <a:lstStyle/>
          <a:p>
            <a:r>
              <a:rPr lang="en-US" sz="2400" dirty="0"/>
              <a:t>Our organization has lofty goals, but sometimes we’re not sure who gets the most out of our efforts.</a:t>
            </a:r>
          </a:p>
        </p:txBody>
      </p:sp>
      <p:sp>
        <p:nvSpPr>
          <p:cNvPr id="3" name="TextBox 2"/>
          <p:cNvSpPr txBox="1"/>
          <p:nvPr/>
        </p:nvSpPr>
        <p:spPr>
          <a:xfrm>
            <a:off x="4775978" y="5807413"/>
            <a:ext cx="5836596" cy="338554"/>
          </a:xfrm>
          <a:prstGeom prst="rect">
            <a:avLst/>
          </a:prstGeom>
          <a:noFill/>
        </p:spPr>
        <p:txBody>
          <a:bodyPr wrap="square" rtlCol="0">
            <a:spAutoFit/>
          </a:bodyPr>
          <a:lstStyle/>
          <a:p>
            <a:r>
              <a:rPr lang="en-US" sz="1600" dirty="0"/>
              <a:t>Ron </a:t>
            </a:r>
            <a:r>
              <a:rPr lang="en-US" sz="1600" dirty="0" err="1"/>
              <a:t>Kutter</a:t>
            </a:r>
            <a:r>
              <a:rPr lang="en-US" sz="1600" dirty="0"/>
              <a:t>, Vice President of the Chiredzi River African Wildlife Trust</a:t>
            </a:r>
          </a:p>
        </p:txBody>
      </p:sp>
    </p:spTree>
    <p:extLst>
      <p:ext uri="{BB962C8B-B14F-4D97-AF65-F5344CB8AC3E}">
        <p14:creationId xmlns:p14="http://schemas.microsoft.com/office/powerpoint/2010/main" val="8081569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22579" y="340469"/>
            <a:ext cx="8484421" cy="5656280"/>
          </a:xfrm>
        </p:spPr>
      </p:pic>
      <p:sp>
        <p:nvSpPr>
          <p:cNvPr id="2" name="TextBox 1"/>
          <p:cNvSpPr txBox="1"/>
          <p:nvPr/>
        </p:nvSpPr>
        <p:spPr>
          <a:xfrm>
            <a:off x="525496" y="1779245"/>
            <a:ext cx="2354094" cy="3416320"/>
          </a:xfrm>
          <a:prstGeom prst="rect">
            <a:avLst/>
          </a:prstGeom>
          <a:noFill/>
        </p:spPr>
        <p:txBody>
          <a:bodyPr wrap="square" rtlCol="0">
            <a:spAutoFit/>
          </a:bodyPr>
          <a:lstStyle/>
          <a:p>
            <a:r>
              <a:rPr lang="en-US" sz="2400" dirty="0"/>
              <a:t>Keeping tabs on our efforts in Zimbabwe is crucial, but I never know  who looks forward to the next visit the most…me? or them!</a:t>
            </a:r>
          </a:p>
        </p:txBody>
      </p:sp>
      <p:sp>
        <p:nvSpPr>
          <p:cNvPr id="3" name="TextBox 2"/>
          <p:cNvSpPr txBox="1"/>
          <p:nvPr/>
        </p:nvSpPr>
        <p:spPr>
          <a:xfrm>
            <a:off x="4062248" y="6196520"/>
            <a:ext cx="6605081" cy="338554"/>
          </a:xfrm>
          <a:prstGeom prst="rect">
            <a:avLst/>
          </a:prstGeom>
          <a:noFill/>
        </p:spPr>
        <p:txBody>
          <a:bodyPr wrap="square" rtlCol="0">
            <a:spAutoFit/>
          </a:bodyPr>
          <a:lstStyle/>
          <a:p>
            <a:r>
              <a:rPr lang="en-US" sz="1600" dirty="0"/>
              <a:t>Lori </a:t>
            </a:r>
            <a:r>
              <a:rPr lang="en-US" sz="1600" dirty="0" err="1"/>
              <a:t>Kutter</a:t>
            </a:r>
            <a:r>
              <a:rPr lang="en-US" sz="1600" dirty="0"/>
              <a:t>, Secretary and Treasurer of the Chiredzi River African Wildlife Trust</a:t>
            </a:r>
          </a:p>
        </p:txBody>
      </p:sp>
    </p:spTree>
    <p:extLst>
      <p:ext uri="{BB962C8B-B14F-4D97-AF65-F5344CB8AC3E}">
        <p14:creationId xmlns:p14="http://schemas.microsoft.com/office/powerpoint/2010/main" val="3102228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4757" y="496111"/>
            <a:ext cx="8766682" cy="5822648"/>
          </a:xfrm>
        </p:spPr>
      </p:pic>
      <p:sp>
        <p:nvSpPr>
          <p:cNvPr id="2" name="TextBox 1"/>
          <p:cNvSpPr txBox="1"/>
          <p:nvPr/>
        </p:nvSpPr>
        <p:spPr>
          <a:xfrm>
            <a:off x="515565" y="2945770"/>
            <a:ext cx="1984443" cy="1569660"/>
          </a:xfrm>
          <a:prstGeom prst="rect">
            <a:avLst/>
          </a:prstGeom>
          <a:noFill/>
        </p:spPr>
        <p:txBody>
          <a:bodyPr wrap="square" rtlCol="0">
            <a:spAutoFit/>
          </a:bodyPr>
          <a:lstStyle/>
          <a:p>
            <a:pPr algn="ctr"/>
            <a:r>
              <a:rPr lang="en-US" sz="2400" dirty="0"/>
              <a:t>This my friends, </a:t>
            </a:r>
          </a:p>
          <a:p>
            <a:pPr algn="ctr"/>
            <a:r>
              <a:rPr lang="en-US" sz="2400" dirty="0"/>
              <a:t>is a heartfelt </a:t>
            </a:r>
          </a:p>
          <a:p>
            <a:pPr algn="ctr"/>
            <a:r>
              <a:rPr lang="en-US" sz="2400" dirty="0"/>
              <a:t>Thank You.</a:t>
            </a:r>
          </a:p>
        </p:txBody>
      </p:sp>
    </p:spTree>
    <p:extLst>
      <p:ext uri="{BB962C8B-B14F-4D97-AF65-F5344CB8AC3E}">
        <p14:creationId xmlns:p14="http://schemas.microsoft.com/office/powerpoint/2010/main" val="2073288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Project Budget and Commitments</a:t>
            </a:r>
          </a:p>
        </p:txBody>
      </p:sp>
      <p:sp>
        <p:nvSpPr>
          <p:cNvPr id="3" name="Content Placeholder 2"/>
          <p:cNvSpPr>
            <a:spLocks noGrp="1"/>
          </p:cNvSpPr>
          <p:nvPr>
            <p:ph idx="1"/>
          </p:nvPr>
        </p:nvSpPr>
        <p:spPr>
          <a:xfrm>
            <a:off x="2171700" y="1447800"/>
            <a:ext cx="9067800" cy="5067300"/>
          </a:xfrm>
        </p:spPr>
        <p:txBody>
          <a:bodyPr>
            <a:noAutofit/>
          </a:bodyPr>
          <a:lstStyle/>
          <a:p>
            <a:r>
              <a:rPr lang="en-US" sz="1700" dirty="0"/>
              <a:t>River Pump Including Starter and Breaker			$1,650</a:t>
            </a:r>
          </a:p>
          <a:p>
            <a:r>
              <a:rPr lang="en-US" sz="1700" dirty="0"/>
              <a:t>Piping to the reservoir and pump				$600</a:t>
            </a:r>
          </a:p>
          <a:p>
            <a:r>
              <a:rPr lang="en-US" sz="1700" dirty="0"/>
              <a:t>5,000 liter tank, treated deck w/ piping and </a:t>
            </a:r>
            <a:r>
              <a:rPr lang="en-US" sz="1700" dirty="0" err="1"/>
              <a:t>iso</a:t>
            </a:r>
            <a:r>
              <a:rPr lang="en-US" sz="1700" dirty="0"/>
              <a:t> valves		$1,200</a:t>
            </a:r>
          </a:p>
          <a:p>
            <a:r>
              <a:rPr lang="en-US" sz="1700" dirty="0"/>
              <a:t>500m x 50 mm HDPE piping w/ fittings and traps			$1,400</a:t>
            </a:r>
          </a:p>
          <a:p>
            <a:r>
              <a:rPr lang="en-US" sz="1700" dirty="0"/>
              <a:t>Labor and installation					$850</a:t>
            </a:r>
          </a:p>
          <a:p>
            <a:r>
              <a:rPr lang="en-US" sz="1700" dirty="0"/>
              <a:t>15% Value Added Tax (VAT)					$855</a:t>
            </a:r>
          </a:p>
          <a:p>
            <a:r>
              <a:rPr lang="en-US" sz="1700" b="1" dirty="0"/>
              <a:t>Total Project Cost						$6,555</a:t>
            </a:r>
          </a:p>
          <a:p>
            <a:endParaRPr lang="en-US" sz="1700" dirty="0"/>
          </a:p>
          <a:p>
            <a:r>
              <a:rPr lang="en-US" sz="1700" dirty="0"/>
              <a:t>Andover Rotary Club Contribution				$2,400</a:t>
            </a:r>
          </a:p>
          <a:p>
            <a:r>
              <a:rPr lang="en-US" sz="1700" dirty="0"/>
              <a:t>District Simplified Grant					$1,100</a:t>
            </a:r>
          </a:p>
          <a:p>
            <a:r>
              <a:rPr lang="en-US" sz="1700" b="1" u="sng" dirty="0"/>
              <a:t>Remaining Funds to Secure					$3,000</a:t>
            </a:r>
          </a:p>
          <a:p>
            <a:pPr lvl="1"/>
            <a:r>
              <a:rPr lang="en-US" sz="1700" dirty="0"/>
              <a:t>Downtown Club</a:t>
            </a:r>
          </a:p>
          <a:p>
            <a:pPr lvl="1"/>
            <a:r>
              <a:rPr lang="en-US" sz="1700" dirty="0"/>
              <a:t>Pratt Club</a:t>
            </a:r>
          </a:p>
          <a:p>
            <a:pPr lvl="1"/>
            <a:r>
              <a:rPr lang="en-US" sz="1700" dirty="0"/>
              <a:t>Guymon Club</a:t>
            </a:r>
          </a:p>
          <a:p>
            <a:pPr lvl="1"/>
            <a:r>
              <a:rPr lang="en-US" sz="1700" dirty="0"/>
              <a:t>Old Town Club</a:t>
            </a:r>
          </a:p>
        </p:txBody>
      </p:sp>
    </p:spTree>
    <p:extLst>
      <p:ext uri="{BB962C8B-B14F-4D97-AF65-F5344CB8AC3E}">
        <p14:creationId xmlns:p14="http://schemas.microsoft.com/office/powerpoint/2010/main" val="1325904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138947" y="340468"/>
            <a:ext cx="9914106" cy="5466945"/>
          </a:xfrm>
        </p:spPr>
        <p:txBody>
          <a:bodyPr>
            <a:normAutofit/>
          </a:bodyPr>
          <a:lstStyle/>
          <a:p>
            <a:pPr marL="0" indent="0" algn="ctr">
              <a:buNone/>
            </a:pPr>
            <a:endParaRPr lang="en-US" sz="6000" b="1" dirty="0">
              <a:latin typeface="Tempus Sans ITC" panose="04020404030D07020202" pitchFamily="82" charset="0"/>
            </a:endParaRPr>
          </a:p>
          <a:p>
            <a:pPr marL="0" indent="0" algn="ctr">
              <a:buNone/>
            </a:pPr>
            <a:r>
              <a:rPr lang="en-US" sz="6000" dirty="0">
                <a:latin typeface="Berlin Sans FB" panose="020E0602020502020306" pitchFamily="34" charset="0"/>
              </a:rPr>
              <a:t>If you think you’re too small to make a difference, </a:t>
            </a:r>
          </a:p>
          <a:p>
            <a:pPr marL="0" indent="0" algn="ctr">
              <a:buNone/>
            </a:pPr>
            <a:r>
              <a:rPr lang="en-US" sz="6000" dirty="0">
                <a:latin typeface="Berlin Sans FB" panose="020E0602020502020306" pitchFamily="34" charset="0"/>
              </a:rPr>
              <a:t>you haven’t spent a night with a mosquito.</a:t>
            </a:r>
          </a:p>
          <a:p>
            <a:pPr marL="0" indent="0" algn="r">
              <a:buNone/>
            </a:pPr>
            <a:r>
              <a:rPr lang="en-US" b="1" dirty="0">
                <a:latin typeface="Berlin Sans FB" panose="020E0602020502020306" pitchFamily="34" charset="0"/>
              </a:rPr>
              <a:t>-African Proverb</a:t>
            </a:r>
          </a:p>
        </p:txBody>
      </p:sp>
    </p:spTree>
    <p:extLst>
      <p:ext uri="{BB962C8B-B14F-4D97-AF65-F5344CB8AC3E}">
        <p14:creationId xmlns:p14="http://schemas.microsoft.com/office/powerpoint/2010/main" val="1022595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6594" y="0"/>
            <a:ext cx="5126992" cy="6732207"/>
          </a:xfrm>
          <a:prstGeom prst="rect">
            <a:avLst/>
          </a:prstGeom>
        </p:spPr>
      </p:pic>
      <p:sp>
        <p:nvSpPr>
          <p:cNvPr id="5" name="Text Placeholder 4"/>
          <p:cNvSpPr>
            <a:spLocks noGrp="1"/>
          </p:cNvSpPr>
          <p:nvPr>
            <p:ph type="body" sz="half" idx="2"/>
          </p:nvPr>
        </p:nvSpPr>
        <p:spPr>
          <a:xfrm>
            <a:off x="583659" y="2675104"/>
            <a:ext cx="4815193" cy="2354095"/>
          </a:xfrm>
        </p:spPr>
        <p:txBody>
          <a:bodyPr>
            <a:normAutofit/>
          </a:bodyPr>
          <a:lstStyle/>
          <a:p>
            <a:pPr algn="ctr"/>
            <a:endParaRPr lang="en-US" dirty="0"/>
          </a:p>
          <a:p>
            <a:pPr algn="ctr"/>
            <a:r>
              <a:rPr lang="en-US" sz="2400" dirty="0"/>
              <a:t>The purpose of the </a:t>
            </a:r>
            <a:r>
              <a:rPr lang="en-US" sz="2400" dirty="0" err="1"/>
              <a:t>Chiredzi</a:t>
            </a:r>
            <a:r>
              <a:rPr lang="en-US" sz="2400" dirty="0"/>
              <a:t> River African Wildlife Trust is to preserve and protect sustainable wildlife and wild spaces in the </a:t>
            </a:r>
            <a:r>
              <a:rPr lang="en-US" sz="2400" dirty="0" err="1"/>
              <a:t>Chiredzi</a:t>
            </a:r>
            <a:r>
              <a:rPr lang="en-US" sz="2400" dirty="0"/>
              <a:t> River Conservancy (CRC) </a:t>
            </a:r>
          </a:p>
          <a:p>
            <a:pPr algn="ctr"/>
            <a:endParaRPr lang="en-US" dirty="0"/>
          </a:p>
          <a:p>
            <a:pPr algn="ctr"/>
            <a:endParaRPr lang="en-US" dirty="0"/>
          </a:p>
          <a:p>
            <a:pPr algn="ctr"/>
            <a:endParaRPr lang="en-US" dirty="0"/>
          </a:p>
          <a:p>
            <a:pPr algn="ctr"/>
            <a:endParaRPr lang="en-US" dirty="0"/>
          </a:p>
        </p:txBody>
      </p:sp>
      <p:sp>
        <p:nvSpPr>
          <p:cNvPr id="3" name="TextBox 2"/>
          <p:cNvSpPr txBox="1"/>
          <p:nvPr/>
        </p:nvSpPr>
        <p:spPr>
          <a:xfrm>
            <a:off x="6075179" y="5877620"/>
            <a:ext cx="4649821" cy="769441"/>
          </a:xfrm>
          <a:prstGeom prst="rect">
            <a:avLst/>
          </a:prstGeom>
          <a:noFill/>
        </p:spPr>
        <p:txBody>
          <a:bodyPr wrap="square" rtlCol="0">
            <a:spAutoFit/>
          </a:bodyPr>
          <a:lstStyle/>
          <a:p>
            <a:pPr algn="ctr"/>
            <a:r>
              <a:rPr lang="en-US" sz="1100" dirty="0"/>
              <a:t>The Chiredzi River African Wildlife Trust  </a:t>
            </a:r>
          </a:p>
          <a:p>
            <a:pPr algn="ctr"/>
            <a:r>
              <a:rPr lang="en-US" sz="1100" dirty="0"/>
              <a:t>Established in 2009 </a:t>
            </a:r>
          </a:p>
          <a:p>
            <a:pPr algn="ctr"/>
            <a:r>
              <a:rPr lang="en-US" sz="1100" dirty="0"/>
              <a:t>A 501(c)(3) exempt organization.</a:t>
            </a:r>
          </a:p>
          <a:p>
            <a:pPr algn="ctr"/>
            <a:r>
              <a:rPr lang="en-US" sz="1100" b="1" dirty="0"/>
              <a:t>www.crawt.org</a:t>
            </a:r>
          </a:p>
        </p:txBody>
      </p:sp>
    </p:spTree>
    <p:extLst>
      <p:ext uri="{BB962C8B-B14F-4D97-AF65-F5344CB8AC3E}">
        <p14:creationId xmlns:p14="http://schemas.microsoft.com/office/powerpoint/2010/main" val="280784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9240" y="672830"/>
            <a:ext cx="8505825" cy="5181600"/>
          </a:xfrm>
          <a:prstGeom prst="rect">
            <a:avLst/>
          </a:prstGeom>
        </p:spPr>
      </p:pic>
      <p:sp>
        <p:nvSpPr>
          <p:cNvPr id="4" name="TextBox 3"/>
          <p:cNvSpPr txBox="1"/>
          <p:nvPr/>
        </p:nvSpPr>
        <p:spPr>
          <a:xfrm>
            <a:off x="574540" y="786207"/>
            <a:ext cx="2286000" cy="5262979"/>
          </a:xfrm>
          <a:prstGeom prst="rect">
            <a:avLst/>
          </a:prstGeom>
          <a:noFill/>
        </p:spPr>
        <p:txBody>
          <a:bodyPr wrap="square" rtlCol="0">
            <a:spAutoFit/>
          </a:bodyPr>
          <a:lstStyle/>
          <a:p>
            <a:pPr algn="ctr"/>
            <a:r>
              <a:rPr lang="en-US" sz="2400" dirty="0"/>
              <a:t>Our efforts are focused on the species, habitat, and people of the southeast Zimbabwe Lowveld </a:t>
            </a:r>
          </a:p>
          <a:p>
            <a:pPr algn="ctr"/>
            <a:endParaRPr lang="en-US" sz="2400" dirty="0"/>
          </a:p>
          <a:p>
            <a:pPr algn="ctr"/>
            <a:r>
              <a:rPr lang="en-US" sz="2400" dirty="0"/>
              <a:t>Our goal is to decrease the human - wildlife conflict in the Core Wildlife Area.</a:t>
            </a:r>
          </a:p>
        </p:txBody>
      </p:sp>
    </p:spTree>
    <p:extLst>
      <p:ext uri="{BB962C8B-B14F-4D97-AF65-F5344CB8AC3E}">
        <p14:creationId xmlns:p14="http://schemas.microsoft.com/office/powerpoint/2010/main" val="2335940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413922" y="1920605"/>
            <a:ext cx="3932237" cy="1636679"/>
          </a:xfrm>
        </p:spPr>
        <p:txBody>
          <a:bodyPr>
            <a:noAutofit/>
          </a:bodyPr>
          <a:lstStyle/>
          <a:p>
            <a:r>
              <a:rPr lang="en-US" sz="2400" dirty="0"/>
              <a:t>Barry Style is a third generation Zimbabwean.  He’s our managing director (and amateur doctor) on the ground in Zimbabwe.  </a:t>
            </a:r>
          </a:p>
          <a:p>
            <a:r>
              <a:rPr lang="en-US" sz="2400" dirty="0"/>
              <a:t>Here he is seen prescribing antibiotic ointment and </a:t>
            </a:r>
            <a:r>
              <a:rPr lang="en-US" sz="2400" i="1" dirty="0"/>
              <a:t>Lifesavers</a:t>
            </a:r>
            <a:r>
              <a:rPr lang="en-US" sz="2400" dirty="0"/>
              <a:t> to the daughter of one of our game scouts.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4460" y="457200"/>
            <a:ext cx="3871609" cy="5807414"/>
          </a:xfrm>
          <a:prstGeom prst="rect">
            <a:avLst/>
          </a:prstGeom>
        </p:spPr>
      </p:pic>
    </p:spTree>
    <p:extLst>
      <p:ext uri="{BB962C8B-B14F-4D97-AF65-F5344CB8AC3E}">
        <p14:creationId xmlns:p14="http://schemas.microsoft.com/office/powerpoint/2010/main" val="668698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85432" y="564204"/>
            <a:ext cx="7364531" cy="5690680"/>
          </a:xfrm>
          <a:prstGeom prst="rect">
            <a:avLst/>
          </a:prstGeom>
        </p:spPr>
      </p:pic>
      <p:sp>
        <p:nvSpPr>
          <p:cNvPr id="5" name="Text Placeholder 4"/>
          <p:cNvSpPr>
            <a:spLocks noGrp="1"/>
          </p:cNvSpPr>
          <p:nvPr>
            <p:ph type="body" sz="half" idx="2"/>
          </p:nvPr>
        </p:nvSpPr>
        <p:spPr>
          <a:xfrm>
            <a:off x="616053" y="1333500"/>
            <a:ext cx="3148552" cy="4638676"/>
          </a:xfrm>
        </p:spPr>
        <p:txBody>
          <a:bodyPr>
            <a:normAutofit/>
          </a:bodyPr>
          <a:lstStyle/>
          <a:p>
            <a:r>
              <a:rPr lang="en-US" sz="2400" dirty="0"/>
              <a:t>This is our team of anti-poaching game scouts.</a:t>
            </a:r>
          </a:p>
          <a:p>
            <a:r>
              <a:rPr lang="en-US" sz="2400" dirty="0"/>
              <a:t>They are our eyes and ears on the ground, and ambassadors to the communities.</a:t>
            </a:r>
          </a:p>
          <a:p>
            <a:r>
              <a:rPr lang="en-US" sz="2400" dirty="0"/>
              <a:t>They arrest poachers, clear snares, fight wildfires, and assist in our many efforts to help the local communities and wildlife. </a:t>
            </a:r>
          </a:p>
          <a:p>
            <a:endParaRPr lang="en-US" dirty="0"/>
          </a:p>
        </p:txBody>
      </p:sp>
    </p:spTree>
    <p:extLst>
      <p:ext uri="{BB962C8B-B14F-4D97-AF65-F5344CB8AC3E}">
        <p14:creationId xmlns:p14="http://schemas.microsoft.com/office/powerpoint/2010/main" val="3080296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p:cNvSpPr>
            <a:spLocks noGrp="1"/>
          </p:cNvSpPr>
          <p:nvPr>
            <p:ph type="pic" idx="1"/>
          </p:nvPr>
        </p:nvSpPr>
        <p:spPr>
          <a:xfrm>
            <a:off x="5136677" y="995363"/>
            <a:ext cx="6172200" cy="4873625"/>
          </a:xfrm>
        </p:spPr>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0647" y="995363"/>
            <a:ext cx="6878230" cy="4572911"/>
          </a:xfrm>
          <a:prstGeom prst="rect">
            <a:avLst/>
          </a:prstGeom>
        </p:spPr>
      </p:pic>
      <p:sp>
        <p:nvSpPr>
          <p:cNvPr id="5" name="Text Placeholder 4"/>
          <p:cNvSpPr>
            <a:spLocks noGrp="1"/>
          </p:cNvSpPr>
          <p:nvPr>
            <p:ph type="body" sz="half" idx="2"/>
          </p:nvPr>
        </p:nvSpPr>
        <p:spPr>
          <a:xfrm>
            <a:off x="817123" y="361991"/>
            <a:ext cx="3260509" cy="3344103"/>
          </a:xfrm>
        </p:spPr>
        <p:txBody>
          <a:bodyPr>
            <a:noAutofit/>
          </a:bodyPr>
          <a:lstStyle/>
          <a:p>
            <a:r>
              <a:rPr lang="en-US" sz="2400" dirty="0"/>
              <a:t>The CRC is primarily a wildlife area that is suitable for grazing, but not farming or mining.  Our conservation efforts are concentrated here. </a:t>
            </a:r>
          </a:p>
          <a:p>
            <a:r>
              <a:rPr lang="en-US" sz="2400" dirty="0"/>
              <a:t>In our efforts to educate the community about sustainable wildlife and habitat being a valuable commodity, we became involved with two schools in the CRC.  </a:t>
            </a:r>
          </a:p>
          <a:p>
            <a:r>
              <a:rPr lang="en-US" sz="2400" dirty="0" err="1"/>
              <a:t>Ruware</a:t>
            </a:r>
            <a:r>
              <a:rPr lang="en-US" sz="2400" dirty="0"/>
              <a:t>, the larger school of almost 700 students, and </a:t>
            </a:r>
            <a:r>
              <a:rPr lang="en-US" sz="2400" dirty="0" err="1"/>
              <a:t>Zvidosvevanhu</a:t>
            </a:r>
            <a:r>
              <a:rPr lang="en-US" sz="2400" dirty="0"/>
              <a:t>  with almost 200 students.</a:t>
            </a:r>
          </a:p>
        </p:txBody>
      </p:sp>
    </p:spTree>
    <p:extLst>
      <p:ext uri="{BB962C8B-B14F-4D97-AF65-F5344CB8AC3E}">
        <p14:creationId xmlns:p14="http://schemas.microsoft.com/office/powerpoint/2010/main" val="2160060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7943" r="7943"/>
          <a:stretch>
            <a:fillRect/>
          </a:stretch>
        </p:blipFill>
        <p:spPr>
          <a:xfrm>
            <a:off x="4222768" y="530225"/>
            <a:ext cx="7200714" cy="5685749"/>
          </a:xfrm>
        </p:spPr>
      </p:pic>
      <p:sp>
        <p:nvSpPr>
          <p:cNvPr id="3" name="Text Placeholder 2"/>
          <p:cNvSpPr>
            <a:spLocks noGrp="1"/>
          </p:cNvSpPr>
          <p:nvPr>
            <p:ph type="body" sz="half" idx="2"/>
          </p:nvPr>
        </p:nvSpPr>
        <p:spPr>
          <a:xfrm>
            <a:off x="888426" y="2704338"/>
            <a:ext cx="2778901" cy="1337522"/>
          </a:xfrm>
        </p:spPr>
        <p:txBody>
          <a:bodyPr>
            <a:noAutofit/>
          </a:bodyPr>
          <a:lstStyle/>
          <a:p>
            <a:r>
              <a:rPr lang="en-US" sz="2400" dirty="0"/>
              <a:t>The </a:t>
            </a:r>
            <a:r>
              <a:rPr lang="en-US" sz="2400" dirty="0" err="1"/>
              <a:t>CRAWTrust</a:t>
            </a:r>
            <a:r>
              <a:rPr lang="en-US" sz="2400" dirty="0"/>
              <a:t> makes yearly visits to both schools to provide much needed school and medical supplies.</a:t>
            </a:r>
          </a:p>
        </p:txBody>
      </p:sp>
    </p:spTree>
    <p:extLst>
      <p:ext uri="{BB962C8B-B14F-4D97-AF65-F5344CB8AC3E}">
        <p14:creationId xmlns:p14="http://schemas.microsoft.com/office/powerpoint/2010/main" val="899755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4901" y="466927"/>
            <a:ext cx="8816977" cy="5856052"/>
          </a:xfrm>
          <a:prstGeom prst="rect">
            <a:avLst/>
          </a:prstGeom>
        </p:spPr>
      </p:pic>
      <p:sp>
        <p:nvSpPr>
          <p:cNvPr id="3" name="Title 2"/>
          <p:cNvSpPr>
            <a:spLocks noGrp="1"/>
          </p:cNvSpPr>
          <p:nvPr>
            <p:ph type="title"/>
          </p:nvPr>
        </p:nvSpPr>
        <p:spPr>
          <a:xfrm>
            <a:off x="505220" y="3094931"/>
            <a:ext cx="1965606" cy="600043"/>
          </a:xfrm>
        </p:spPr>
        <p:txBody>
          <a:bodyPr>
            <a:noAutofit/>
          </a:bodyPr>
          <a:lstStyle/>
          <a:p>
            <a:r>
              <a:rPr lang="en-US" sz="2400" dirty="0"/>
              <a:t>This is </a:t>
            </a:r>
            <a:r>
              <a:rPr lang="en-US" sz="2400" dirty="0" err="1"/>
              <a:t>Ruware</a:t>
            </a:r>
            <a:r>
              <a:rPr lang="en-US" sz="2400" dirty="0"/>
              <a:t> School</a:t>
            </a:r>
          </a:p>
        </p:txBody>
      </p:sp>
    </p:spTree>
    <p:extLst>
      <p:ext uri="{BB962C8B-B14F-4D97-AF65-F5344CB8AC3E}">
        <p14:creationId xmlns:p14="http://schemas.microsoft.com/office/powerpoint/2010/main" val="8324816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1925</TotalTime>
  <Words>955</Words>
  <Application>Microsoft Office PowerPoint</Application>
  <PresentationFormat>Widescreen</PresentationFormat>
  <Paragraphs>85</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Berlin Sans FB</vt:lpstr>
      <vt:lpstr>Calibri</vt:lpstr>
      <vt:lpstr>Calibri Light</vt:lpstr>
      <vt:lpstr>Tempus Sans ITC</vt:lpstr>
      <vt:lpstr>Office Theme</vt:lpstr>
      <vt:lpstr>The Andover Rotary Club is requesting help with its 2016 International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is Ruware School</vt:lpstr>
      <vt:lpstr>Morning Assembly at Ruware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Budget and Commitments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Lori Kutter</dc:creator>
  <cp:lastModifiedBy>Chris McGill</cp:lastModifiedBy>
  <cp:revision>54</cp:revision>
  <cp:lastPrinted>2016-09-19T20:54:34Z</cp:lastPrinted>
  <dcterms:created xsi:type="dcterms:W3CDTF">2016-06-15T22:17:18Z</dcterms:created>
  <dcterms:modified xsi:type="dcterms:W3CDTF">2016-09-19T20:54:36Z</dcterms:modified>
</cp:coreProperties>
</file>